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6858000" cy="9144000"/>
  <p:embeddedFontLst>
    <p:embeddedFont>
      <p:font typeface="Garet Bold" charset="1" panose="00000000000000000000"/>
      <p:regular r:id="rId64"/>
    </p:embeddedFont>
    <p:embeddedFont>
      <p:font typeface="Garet" charset="1" panose="00000000000000000000"/>
      <p:regular r:id="rId65"/>
    </p:embeddedFont>
    <p:embeddedFont>
      <p:font typeface="Canva Sans Bold" charset="1" panose="020B0803030501040103"/>
      <p:regular r:id="rId66"/>
    </p:embeddedFont>
    <p:embeddedFont>
      <p:font typeface="Canva Sans" charset="1" panose="020B05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gif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0920" y="2607209"/>
            <a:ext cx="9877632" cy="1751875"/>
            <a:chOff x="0" y="0"/>
            <a:chExt cx="229141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1414" cy="406400"/>
            </a:xfrm>
            <a:custGeom>
              <a:avLst/>
              <a:gdLst/>
              <a:ahLst/>
              <a:cxnLst/>
              <a:rect r="r" b="b" t="t" l="l"/>
              <a:pathLst>
                <a:path h="406400" w="2291414">
                  <a:moveTo>
                    <a:pt x="2088214" y="0"/>
                  </a:moveTo>
                  <a:cubicBezTo>
                    <a:pt x="2200438" y="0"/>
                    <a:pt x="2291414" y="90976"/>
                    <a:pt x="2291414" y="203200"/>
                  </a:cubicBezTo>
                  <a:cubicBezTo>
                    <a:pt x="2291414" y="315424"/>
                    <a:pt x="2200438" y="406400"/>
                    <a:pt x="20882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6C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141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87374" y="4045891"/>
            <a:ext cx="6954400" cy="2014697"/>
            <a:chOff x="0" y="0"/>
            <a:chExt cx="9272534" cy="268626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350430"/>
              <a:ext cx="9272534" cy="2335833"/>
              <a:chOff x="0" y="0"/>
              <a:chExt cx="1613282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1328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613282">
                    <a:moveTo>
                      <a:pt x="1410082" y="0"/>
                    </a:moveTo>
                    <a:cubicBezTo>
                      <a:pt x="1522307" y="0"/>
                      <a:pt x="1613282" y="90976"/>
                      <a:pt x="1613282" y="203200"/>
                    </a:cubicBezTo>
                    <a:cubicBezTo>
                      <a:pt x="1613282" y="315424"/>
                      <a:pt x="1522307" y="406400"/>
                      <a:pt x="14100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02124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613282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904159" y="0"/>
              <a:ext cx="1152453" cy="1270484"/>
              <a:chOff x="0" y="0"/>
              <a:chExt cx="737289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728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37289">
                    <a:moveTo>
                      <a:pt x="368645" y="0"/>
                    </a:moveTo>
                    <a:lnTo>
                      <a:pt x="440204" y="111986"/>
                    </a:lnTo>
                    <a:lnTo>
                      <a:pt x="552967" y="54447"/>
                    </a:lnTo>
                    <a:lnTo>
                      <a:pt x="564148" y="190873"/>
                    </a:lnTo>
                    <a:lnTo>
                      <a:pt x="687900" y="203200"/>
                    </a:lnTo>
                    <a:lnTo>
                      <a:pt x="635707" y="327511"/>
                    </a:lnTo>
                    <a:lnTo>
                      <a:pt x="737289" y="406400"/>
                    </a:lnTo>
                    <a:lnTo>
                      <a:pt x="635707" y="485289"/>
                    </a:lnTo>
                    <a:lnTo>
                      <a:pt x="687900" y="609600"/>
                    </a:lnTo>
                    <a:lnTo>
                      <a:pt x="564148" y="621927"/>
                    </a:lnTo>
                    <a:lnTo>
                      <a:pt x="552967" y="758353"/>
                    </a:lnTo>
                    <a:lnTo>
                      <a:pt x="440204" y="700814"/>
                    </a:lnTo>
                    <a:lnTo>
                      <a:pt x="368645" y="812800"/>
                    </a:lnTo>
                    <a:lnTo>
                      <a:pt x="297085" y="700814"/>
                    </a:lnTo>
                    <a:lnTo>
                      <a:pt x="184322" y="758353"/>
                    </a:lnTo>
                    <a:lnTo>
                      <a:pt x="173141" y="621927"/>
                    </a:lnTo>
                    <a:lnTo>
                      <a:pt x="49389" y="609600"/>
                    </a:lnTo>
                    <a:lnTo>
                      <a:pt x="101582" y="485289"/>
                    </a:lnTo>
                    <a:lnTo>
                      <a:pt x="0" y="406400"/>
                    </a:lnTo>
                    <a:lnTo>
                      <a:pt x="101582" y="327511"/>
                    </a:lnTo>
                    <a:lnTo>
                      <a:pt x="49389" y="203200"/>
                    </a:lnTo>
                    <a:lnTo>
                      <a:pt x="173141" y="190873"/>
                    </a:lnTo>
                    <a:lnTo>
                      <a:pt x="184322" y="54447"/>
                    </a:lnTo>
                    <a:lnTo>
                      <a:pt x="297085" y="111986"/>
                    </a:lnTo>
                    <a:lnTo>
                      <a:pt x="368645" y="0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15201" y="98425"/>
                <a:ext cx="506886" cy="587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-10800000">
            <a:off x="1427863" y="6246485"/>
            <a:ext cx="5491856" cy="1670361"/>
            <a:chOff x="0" y="0"/>
            <a:chExt cx="2892829" cy="8798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2829" cy="879861"/>
            </a:xfrm>
            <a:custGeom>
              <a:avLst/>
              <a:gdLst/>
              <a:ahLst/>
              <a:cxnLst/>
              <a:rect r="r" b="b" t="t" l="l"/>
              <a:pathLst>
                <a:path h="879861" w="2892829">
                  <a:moveTo>
                    <a:pt x="2892829" y="0"/>
                  </a:moveTo>
                  <a:lnTo>
                    <a:pt x="0" y="0"/>
                  </a:lnTo>
                  <a:lnTo>
                    <a:pt x="0" y="691901"/>
                  </a:lnTo>
                  <a:lnTo>
                    <a:pt x="157480" y="691901"/>
                  </a:lnTo>
                  <a:lnTo>
                    <a:pt x="157480" y="879861"/>
                  </a:lnTo>
                  <a:lnTo>
                    <a:pt x="463550" y="691901"/>
                  </a:lnTo>
                  <a:lnTo>
                    <a:pt x="2892829" y="691901"/>
                  </a:lnTo>
                  <a:lnTo>
                    <a:pt x="2892829" y="0"/>
                  </a:lnTo>
                  <a:close/>
                </a:path>
              </a:pathLst>
            </a:custGeom>
            <a:solidFill>
              <a:srgbClr val="4185F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892829" cy="717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639177">
            <a:off x="422863" y="1458963"/>
            <a:ext cx="2292318" cy="2296493"/>
          </a:xfrm>
          <a:custGeom>
            <a:avLst/>
            <a:gdLst/>
            <a:ahLst/>
            <a:cxnLst/>
            <a:rect r="r" b="b" t="t" l="l"/>
            <a:pathLst>
              <a:path h="2296493" w="2292318">
                <a:moveTo>
                  <a:pt x="0" y="0"/>
                </a:moveTo>
                <a:lnTo>
                  <a:pt x="2292318" y="0"/>
                </a:lnTo>
                <a:lnTo>
                  <a:pt x="2292318" y="2296493"/>
                </a:lnTo>
                <a:lnTo>
                  <a:pt x="0" y="229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46588" y="6615513"/>
            <a:ext cx="3148220" cy="3156638"/>
          </a:xfrm>
          <a:custGeom>
            <a:avLst/>
            <a:gdLst/>
            <a:ahLst/>
            <a:cxnLst/>
            <a:rect r="r" b="b" t="t" l="l"/>
            <a:pathLst>
              <a:path h="3156638" w="3148220">
                <a:moveTo>
                  <a:pt x="0" y="0"/>
                </a:moveTo>
                <a:lnTo>
                  <a:pt x="3148220" y="0"/>
                </a:lnTo>
                <a:lnTo>
                  <a:pt x="3148220" y="3156638"/>
                </a:lnTo>
                <a:lnTo>
                  <a:pt x="0" y="31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6889" y="2402988"/>
            <a:ext cx="1543227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 Engineering  Graduation Project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9022" y="6539313"/>
            <a:ext cx="518459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AI &amp; Data Science Track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8511564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Digital Egypt Pioneers Intiative - DEPI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8334" y="0"/>
            <a:ext cx="10651422" cy="10092222"/>
          </a:xfrm>
          <a:custGeom>
            <a:avLst/>
            <a:gdLst/>
            <a:ahLst/>
            <a:cxnLst/>
            <a:rect r="r" b="b" t="t" l="l"/>
            <a:pathLst>
              <a:path h="10092222" w="10651422">
                <a:moveTo>
                  <a:pt x="0" y="0"/>
                </a:moveTo>
                <a:lnTo>
                  <a:pt x="10651422" y="0"/>
                </a:lnTo>
                <a:lnTo>
                  <a:pt x="10651422" y="10092222"/>
                </a:lnTo>
                <a:lnTo>
                  <a:pt x="0" y="1009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2189946"/>
            <a:ext cx="12538845" cy="504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 cleaning and preprocessing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E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6341" y="1524095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63368" y="1795557"/>
            <a:ext cx="17561263" cy="829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akas: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Contains alternative titles for movies, including fields like </a:t>
            </a: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titleid, ordering, title, region, language, types, attributes, and isoriginaltitle.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name_basics: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Holds basic information about individuals, with fields such as</a:t>
            </a:r>
            <a:r>
              <a:rPr lang="en-US" sz="23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nconst, primaryname, birthyear, deathyear, primaryprofession, and knownfortitles.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title_akas: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Similar to the akas table, it stores alternative titles with fields like titleid, ordering, title, region, language, types, attributes, and isoriginaltitle.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title_principals: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Details the key cast and crew for movies, including fields like tconst, ordering, nconst, category, job, and characters.</a:t>
            </a:r>
          </a:p>
          <a:p>
            <a:pPr algn="l">
              <a:lnSpc>
                <a:spcPts val="2854"/>
              </a:lnSpc>
            </a:pPr>
            <a:r>
              <a:rPr lang="en-US" sz="2302" b="true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title_basics: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Contains primary information about movies, such as tconst, titletype, primarytitle, originaltitle, isadult, startyear, endyear, runtimeminutes, and genres.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reviews: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 Stores movie reviews, with fields like review_id, review_text, movie_title, tconst, and review_date.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title_episode: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Holds episode information for TV series, including fields like tconst, parenttconst, seasonnumber, and episodenumber.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title_ratings: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Contains ratings data for movies, with fields such as tconst, averagerating, and numvotes.</a:t>
            </a:r>
          </a:p>
          <a:p>
            <a:pPr algn="l">
              <a:lnSpc>
                <a:spcPts val="2854"/>
              </a:lnSpc>
            </a:pPr>
          </a:p>
          <a:p>
            <a:pPr algn="l" marL="497049" indent="-248525" lvl="1">
              <a:lnSpc>
                <a:spcPts val="2854"/>
              </a:lnSpc>
              <a:buFont typeface="Arial"/>
              <a:buChar char="•"/>
            </a:pPr>
            <a:r>
              <a:rPr lang="en-US" b="true" sz="2302">
                <a:solidFill>
                  <a:srgbClr val="2021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title_crew: </a:t>
            </a:r>
            <a:r>
              <a:rPr lang="en-US" sz="2302">
                <a:solidFill>
                  <a:srgbClr val="202124"/>
                </a:solidFill>
                <a:latin typeface="Canva Sans"/>
                <a:ea typeface="Canva Sans"/>
                <a:cs typeface="Canva Sans"/>
                <a:sym typeface="Canva Sans"/>
              </a:rPr>
              <a:t>Details about the crew for movies, including fields like tconst, directors, and writers.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81416" y="-35856"/>
            <a:ext cx="1473371" cy="147337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18101" y="153142"/>
            <a:ext cx="1219560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b="true" sz="71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DESCRIPTION OF TABLES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95400"/>
            <a:ext cx="10541242" cy="4831288"/>
          </a:xfrm>
          <a:custGeom>
            <a:avLst/>
            <a:gdLst/>
            <a:ahLst/>
            <a:cxnLst/>
            <a:rect r="r" b="b" t="t" l="l"/>
            <a:pathLst>
              <a:path h="4831288" w="10541242">
                <a:moveTo>
                  <a:pt x="0" y="0"/>
                </a:moveTo>
                <a:lnTo>
                  <a:pt x="10541242" y="0"/>
                </a:lnTo>
                <a:lnTo>
                  <a:pt x="10541242" y="4831288"/>
                </a:lnTo>
                <a:lnTo>
                  <a:pt x="0" y="4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9474" y="5568724"/>
            <a:ext cx="9718526" cy="4718276"/>
          </a:xfrm>
          <a:custGeom>
            <a:avLst/>
            <a:gdLst/>
            <a:ahLst/>
            <a:cxnLst/>
            <a:rect r="r" b="b" t="t" l="l"/>
            <a:pathLst>
              <a:path h="4718276" w="9718526">
                <a:moveTo>
                  <a:pt x="0" y="0"/>
                </a:moveTo>
                <a:lnTo>
                  <a:pt x="9718526" y="0"/>
                </a:lnTo>
                <a:lnTo>
                  <a:pt x="9718526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28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42900"/>
            <a:ext cx="811530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63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DICTIONARY: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95400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4137" y="4573463"/>
            <a:ext cx="9443863" cy="5713537"/>
          </a:xfrm>
          <a:custGeom>
            <a:avLst/>
            <a:gdLst/>
            <a:ahLst/>
            <a:cxnLst/>
            <a:rect r="r" b="b" t="t" l="l"/>
            <a:pathLst>
              <a:path h="5713537" w="9443863">
                <a:moveTo>
                  <a:pt x="0" y="0"/>
                </a:moveTo>
                <a:lnTo>
                  <a:pt x="9443863" y="0"/>
                </a:lnTo>
                <a:lnTo>
                  <a:pt x="9443863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42900"/>
            <a:ext cx="811530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63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DICTIONARY: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1574" y="2795149"/>
            <a:ext cx="13692729" cy="6640974"/>
          </a:xfrm>
          <a:custGeom>
            <a:avLst/>
            <a:gdLst/>
            <a:ahLst/>
            <a:cxnLst/>
            <a:rect r="r" b="b" t="t" l="l"/>
            <a:pathLst>
              <a:path h="6640974" w="13692729">
                <a:moveTo>
                  <a:pt x="0" y="0"/>
                </a:moveTo>
                <a:lnTo>
                  <a:pt x="13692729" y="0"/>
                </a:lnTo>
                <a:lnTo>
                  <a:pt x="13692729" y="6640974"/>
                </a:lnTo>
                <a:lnTo>
                  <a:pt x="0" y="664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7064" y="2620454"/>
            <a:ext cx="13672236" cy="6784847"/>
          </a:xfrm>
          <a:custGeom>
            <a:avLst/>
            <a:gdLst/>
            <a:ahLst/>
            <a:cxnLst/>
            <a:rect r="r" b="b" t="t" l="l"/>
            <a:pathLst>
              <a:path h="6784847" w="13672236">
                <a:moveTo>
                  <a:pt x="0" y="0"/>
                </a:moveTo>
                <a:lnTo>
                  <a:pt x="13672236" y="0"/>
                </a:lnTo>
                <a:lnTo>
                  <a:pt x="13672236" y="6784848"/>
                </a:lnTo>
                <a:lnTo>
                  <a:pt x="0" y="6784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229349"/>
            <a:ext cx="14008850" cy="4745498"/>
          </a:xfrm>
          <a:custGeom>
            <a:avLst/>
            <a:gdLst/>
            <a:ahLst/>
            <a:cxnLst/>
            <a:rect r="r" b="b" t="t" l="l"/>
            <a:pathLst>
              <a:path h="4745498" w="14008850">
                <a:moveTo>
                  <a:pt x="0" y="0"/>
                </a:moveTo>
                <a:lnTo>
                  <a:pt x="14008850" y="0"/>
                </a:lnTo>
                <a:lnTo>
                  <a:pt x="14008850" y="4745498"/>
                </a:lnTo>
                <a:lnTo>
                  <a:pt x="0" y="474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63247" y="2566108"/>
            <a:ext cx="10475477" cy="7136760"/>
          </a:xfrm>
          <a:custGeom>
            <a:avLst/>
            <a:gdLst/>
            <a:ahLst/>
            <a:cxnLst/>
            <a:rect r="r" b="b" t="t" l="l"/>
            <a:pathLst>
              <a:path h="7136760" w="10475477">
                <a:moveTo>
                  <a:pt x="0" y="0"/>
                </a:moveTo>
                <a:lnTo>
                  <a:pt x="10475477" y="0"/>
                </a:lnTo>
                <a:lnTo>
                  <a:pt x="10475477" y="7136760"/>
                </a:lnTo>
                <a:lnTo>
                  <a:pt x="0" y="713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0886" y="2561648"/>
            <a:ext cx="9913493" cy="6852702"/>
          </a:xfrm>
          <a:custGeom>
            <a:avLst/>
            <a:gdLst/>
            <a:ahLst/>
            <a:cxnLst/>
            <a:rect r="r" b="b" t="t" l="l"/>
            <a:pathLst>
              <a:path h="6852702" w="9913493">
                <a:moveTo>
                  <a:pt x="0" y="0"/>
                </a:moveTo>
                <a:lnTo>
                  <a:pt x="9913493" y="0"/>
                </a:lnTo>
                <a:lnTo>
                  <a:pt x="9913493" y="6852701"/>
                </a:lnTo>
                <a:lnTo>
                  <a:pt x="0" y="685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1347346"/>
            <a:ext cx="12538845" cy="673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Movie Review Sentiment Analysis and Improvement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4700003" y="3688193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564337" y="5045330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3"/>
                </a:lnTo>
                <a:lnTo>
                  <a:pt x="0" y="1699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6241" y="3179734"/>
            <a:ext cx="5641434" cy="6371474"/>
          </a:xfrm>
          <a:custGeom>
            <a:avLst/>
            <a:gdLst/>
            <a:ahLst/>
            <a:cxnLst/>
            <a:rect r="r" b="b" t="t" l="l"/>
            <a:pathLst>
              <a:path h="6371474" w="5641434">
                <a:moveTo>
                  <a:pt x="0" y="0"/>
                </a:moveTo>
                <a:lnTo>
                  <a:pt x="5641434" y="0"/>
                </a:lnTo>
                <a:lnTo>
                  <a:pt x="5641434" y="6371474"/>
                </a:lnTo>
                <a:lnTo>
                  <a:pt x="0" y="6371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76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0321" y="2236563"/>
            <a:ext cx="6127133" cy="5188288"/>
          </a:xfrm>
          <a:custGeom>
            <a:avLst/>
            <a:gdLst/>
            <a:ahLst/>
            <a:cxnLst/>
            <a:rect r="r" b="b" t="t" l="l"/>
            <a:pathLst>
              <a:path h="5188288" w="6127133">
                <a:moveTo>
                  <a:pt x="0" y="0"/>
                </a:moveTo>
                <a:lnTo>
                  <a:pt x="6127133" y="0"/>
                </a:lnTo>
                <a:lnTo>
                  <a:pt x="6127133" y="5188288"/>
                </a:lnTo>
                <a:lnTo>
                  <a:pt x="0" y="518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29" t="-43578" r="-602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6722" y="4579295"/>
            <a:ext cx="6928072" cy="4812316"/>
          </a:xfrm>
          <a:custGeom>
            <a:avLst/>
            <a:gdLst/>
            <a:ahLst/>
            <a:cxnLst/>
            <a:rect r="r" b="b" t="t" l="l"/>
            <a:pathLst>
              <a:path h="4812316" w="6928072">
                <a:moveTo>
                  <a:pt x="0" y="0"/>
                </a:moveTo>
                <a:lnTo>
                  <a:pt x="6928072" y="0"/>
                </a:lnTo>
                <a:lnTo>
                  <a:pt x="6928072" y="4812315"/>
                </a:lnTo>
                <a:lnTo>
                  <a:pt x="0" y="481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082" b="-68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3038" y="2632757"/>
            <a:ext cx="7636262" cy="4509821"/>
          </a:xfrm>
          <a:custGeom>
            <a:avLst/>
            <a:gdLst/>
            <a:ahLst/>
            <a:cxnLst/>
            <a:rect r="r" b="b" t="t" l="l"/>
            <a:pathLst>
              <a:path h="4509821" w="7636262">
                <a:moveTo>
                  <a:pt x="0" y="0"/>
                </a:moveTo>
                <a:lnTo>
                  <a:pt x="7636262" y="0"/>
                </a:lnTo>
                <a:lnTo>
                  <a:pt x="7636262" y="4509821"/>
                </a:lnTo>
                <a:lnTo>
                  <a:pt x="0" y="4509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3046" y="2223708"/>
            <a:ext cx="12528581" cy="5791153"/>
          </a:xfrm>
          <a:custGeom>
            <a:avLst/>
            <a:gdLst/>
            <a:ahLst/>
            <a:cxnLst/>
            <a:rect r="r" b="b" t="t" l="l"/>
            <a:pathLst>
              <a:path h="5791153" w="12528581">
                <a:moveTo>
                  <a:pt x="0" y="0"/>
                </a:moveTo>
                <a:lnTo>
                  <a:pt x="12528581" y="0"/>
                </a:lnTo>
                <a:lnTo>
                  <a:pt x="12528581" y="5791153"/>
                </a:lnTo>
                <a:lnTo>
                  <a:pt x="0" y="5791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18" y="4857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3429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37009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To be cleaned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718" y="4857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78515" y="1714500"/>
            <a:ext cx="8572500" cy="8572500"/>
          </a:xfrm>
          <a:custGeom>
            <a:avLst/>
            <a:gdLst/>
            <a:ahLst/>
            <a:cxnLst/>
            <a:rect r="r" b="b" t="t" l="l"/>
            <a:pathLst>
              <a:path h="8572500" w="8572500">
                <a:moveTo>
                  <a:pt x="0" y="0"/>
                </a:moveTo>
                <a:lnTo>
                  <a:pt x="8572500" y="0"/>
                </a:lnTo>
                <a:lnTo>
                  <a:pt x="85725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3429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37009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Cleaning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718" y="4857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5046" y="2798888"/>
            <a:ext cx="13256072" cy="4076242"/>
          </a:xfrm>
          <a:custGeom>
            <a:avLst/>
            <a:gdLst/>
            <a:ahLst/>
            <a:cxnLst/>
            <a:rect r="r" b="b" t="t" l="l"/>
            <a:pathLst>
              <a:path h="4076242" w="13256072">
                <a:moveTo>
                  <a:pt x="0" y="0"/>
                </a:moveTo>
                <a:lnTo>
                  <a:pt x="13256071" y="0"/>
                </a:lnTo>
                <a:lnTo>
                  <a:pt x="13256071" y="4076242"/>
                </a:lnTo>
                <a:lnTo>
                  <a:pt x="0" y="407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3429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 CLEAN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37009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Cleaned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3875145"/>
            <a:ext cx="12538845" cy="167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SQL Queries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243211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28438" y="1714500"/>
            <a:ext cx="9831124" cy="8273269"/>
          </a:xfrm>
          <a:custGeom>
            <a:avLst/>
            <a:gdLst/>
            <a:ahLst/>
            <a:cxnLst/>
            <a:rect r="r" b="b" t="t" l="l"/>
            <a:pathLst>
              <a:path h="8273269" w="9831124">
                <a:moveTo>
                  <a:pt x="0" y="0"/>
                </a:moveTo>
                <a:lnTo>
                  <a:pt x="9831124" y="0"/>
                </a:lnTo>
                <a:lnTo>
                  <a:pt x="9831124" y="8273269"/>
                </a:lnTo>
                <a:lnTo>
                  <a:pt x="0" y="8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1907" y="342900"/>
            <a:ext cx="1258418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ERD FOR DATABASE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828998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7073" y="3441907"/>
            <a:ext cx="2811882" cy="3403186"/>
          </a:xfrm>
          <a:custGeom>
            <a:avLst/>
            <a:gdLst/>
            <a:ahLst/>
            <a:cxnLst/>
            <a:rect r="r" b="b" t="t" l="l"/>
            <a:pathLst>
              <a:path h="3403186" w="2811882">
                <a:moveTo>
                  <a:pt x="0" y="0"/>
                </a:moveTo>
                <a:lnTo>
                  <a:pt x="2811882" y="0"/>
                </a:lnTo>
                <a:lnTo>
                  <a:pt x="2811882" y="3403186"/>
                </a:lnTo>
                <a:lnTo>
                  <a:pt x="0" y="340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045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691286">
            <a:off x="5939415" y="4653540"/>
            <a:ext cx="1403156" cy="135404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8131619" y="2851700"/>
            <a:ext cx="6052136" cy="6406600"/>
          </a:xfrm>
          <a:custGeom>
            <a:avLst/>
            <a:gdLst/>
            <a:ahLst/>
            <a:cxnLst/>
            <a:rect r="r" b="b" t="t" l="l"/>
            <a:pathLst>
              <a:path h="6406600" w="6052136">
                <a:moveTo>
                  <a:pt x="0" y="0"/>
                </a:moveTo>
                <a:lnTo>
                  <a:pt x="6052136" y="0"/>
                </a:lnTo>
                <a:lnTo>
                  <a:pt x="6052136" y="6406600"/>
                </a:lnTo>
                <a:lnTo>
                  <a:pt x="0" y="640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1907" y="928687"/>
            <a:ext cx="1422437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EXTRACT &amp; ANALYZE DATA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828998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41402">
            <a:off x="9295067" y="4718050"/>
            <a:ext cx="880180" cy="8493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571585" y="3722748"/>
            <a:ext cx="2282696" cy="2347607"/>
          </a:xfrm>
          <a:custGeom>
            <a:avLst/>
            <a:gdLst/>
            <a:ahLst/>
            <a:cxnLst/>
            <a:rect r="r" b="b" t="t" l="l"/>
            <a:pathLst>
              <a:path h="2347607" w="2282696">
                <a:moveTo>
                  <a:pt x="0" y="0"/>
                </a:moveTo>
                <a:lnTo>
                  <a:pt x="2282696" y="0"/>
                </a:lnTo>
                <a:lnTo>
                  <a:pt x="2282696" y="2347607"/>
                </a:lnTo>
                <a:lnTo>
                  <a:pt x="0" y="2347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41402">
            <a:off x="9250653" y="7125587"/>
            <a:ext cx="880180" cy="84937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571585" y="6518030"/>
            <a:ext cx="6332382" cy="2274488"/>
          </a:xfrm>
          <a:custGeom>
            <a:avLst/>
            <a:gdLst/>
            <a:ahLst/>
            <a:cxnLst/>
            <a:rect r="r" b="b" t="t" l="l"/>
            <a:pathLst>
              <a:path h="2274488" w="6332382">
                <a:moveTo>
                  <a:pt x="0" y="0"/>
                </a:moveTo>
                <a:lnTo>
                  <a:pt x="6332382" y="0"/>
                </a:lnTo>
                <a:lnTo>
                  <a:pt x="6332382" y="2274488"/>
                </a:lnTo>
                <a:lnTo>
                  <a:pt x="0" y="2274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6430" y="3065932"/>
            <a:ext cx="6732298" cy="6043068"/>
          </a:xfrm>
          <a:custGeom>
            <a:avLst/>
            <a:gdLst/>
            <a:ahLst/>
            <a:cxnLst/>
            <a:rect r="r" b="b" t="t" l="l"/>
            <a:pathLst>
              <a:path h="6043068" w="6732298">
                <a:moveTo>
                  <a:pt x="0" y="0"/>
                </a:moveTo>
                <a:lnTo>
                  <a:pt x="6732299" y="0"/>
                </a:lnTo>
                <a:lnTo>
                  <a:pt x="6732299" y="6043068"/>
                </a:lnTo>
                <a:lnTo>
                  <a:pt x="0" y="6043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1907" y="928687"/>
            <a:ext cx="1440739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EXTRACT &amp; ANALYZE DATA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828998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51270">
            <a:off x="10670938" y="3146568"/>
            <a:ext cx="880180" cy="84937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41240">
            <a:off x="10726100" y="7520509"/>
            <a:ext cx="880180" cy="84937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2965871"/>
            <a:ext cx="9443175" cy="6180540"/>
          </a:xfrm>
          <a:custGeom>
            <a:avLst/>
            <a:gdLst/>
            <a:ahLst/>
            <a:cxnLst/>
            <a:rect r="r" b="b" t="t" l="l"/>
            <a:pathLst>
              <a:path h="6180540" w="9443175">
                <a:moveTo>
                  <a:pt x="0" y="0"/>
                </a:moveTo>
                <a:lnTo>
                  <a:pt x="9443175" y="0"/>
                </a:lnTo>
                <a:lnTo>
                  <a:pt x="9443175" y="6180540"/>
                </a:lnTo>
                <a:lnTo>
                  <a:pt x="0" y="6180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05040" y="3922642"/>
            <a:ext cx="4011816" cy="1039558"/>
          </a:xfrm>
          <a:custGeom>
            <a:avLst/>
            <a:gdLst/>
            <a:ahLst/>
            <a:cxnLst/>
            <a:rect r="r" b="b" t="t" l="l"/>
            <a:pathLst>
              <a:path h="1039558" w="4011816">
                <a:moveTo>
                  <a:pt x="0" y="0"/>
                </a:moveTo>
                <a:lnTo>
                  <a:pt x="4011816" y="0"/>
                </a:lnTo>
                <a:lnTo>
                  <a:pt x="4011816" y="1039558"/>
                </a:lnTo>
                <a:lnTo>
                  <a:pt x="0" y="103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1477" y="6447289"/>
            <a:ext cx="4031475" cy="2430084"/>
          </a:xfrm>
          <a:custGeom>
            <a:avLst/>
            <a:gdLst/>
            <a:ahLst/>
            <a:cxnLst/>
            <a:rect r="r" b="b" t="t" l="l"/>
            <a:pathLst>
              <a:path h="2430084" w="4031475">
                <a:moveTo>
                  <a:pt x="0" y="0"/>
                </a:moveTo>
                <a:lnTo>
                  <a:pt x="4031475" y="0"/>
                </a:lnTo>
                <a:lnTo>
                  <a:pt x="4031475" y="2430083"/>
                </a:lnTo>
                <a:lnTo>
                  <a:pt x="0" y="243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1907" y="928687"/>
            <a:ext cx="1399807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EXTRACT &amp; ANALYZE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3649" y="1028700"/>
            <a:ext cx="15649452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b="true" sz="99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2722" y="1028700"/>
            <a:ext cx="6756782" cy="1488669"/>
            <a:chOff x="0" y="0"/>
            <a:chExt cx="184457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4571" cy="406400"/>
            </a:xfrm>
            <a:custGeom>
              <a:avLst/>
              <a:gdLst/>
              <a:ahLst/>
              <a:cxnLst/>
              <a:rect r="r" b="b" t="t" l="l"/>
              <a:pathLst>
                <a:path h="406400" w="1844571">
                  <a:moveTo>
                    <a:pt x="1641371" y="0"/>
                  </a:moveTo>
                  <a:cubicBezTo>
                    <a:pt x="1753595" y="0"/>
                    <a:pt x="1844571" y="90976"/>
                    <a:pt x="1844571" y="203200"/>
                  </a:cubicBezTo>
                  <a:cubicBezTo>
                    <a:pt x="1844571" y="315424"/>
                    <a:pt x="1753595" y="406400"/>
                    <a:pt x="164137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0212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4457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372270" y="2087563"/>
            <a:ext cx="1646531" cy="1646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339" y="6609221"/>
            <a:ext cx="7698689" cy="2910205"/>
            <a:chOff x="0" y="0"/>
            <a:chExt cx="10264918" cy="3880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8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">
                  <a:moveTo>
                    <a:pt x="0" y="0"/>
                  </a:moveTo>
                  <a:lnTo>
                    <a:pt x="1066800" y="0"/>
                  </a:lnTo>
                  <a:lnTo>
                    <a:pt x="1066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56770" y="1038225"/>
              <a:ext cx="8308148" cy="2842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202124"/>
                  </a:solidFill>
                  <a:latin typeface="Garet"/>
                  <a:ea typeface="Garet"/>
                  <a:cs typeface="Garet"/>
                  <a:sym typeface="Garet"/>
                </a:rPr>
                <a:t>Handles the deployment of machine learning models and manages the integration of ML solutions into the production environment.</a:t>
              </a:r>
            </a:p>
            <a:p>
              <a:pPr algn="l">
                <a:lnSpc>
                  <a:spcPts val="338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56770" y="-38100"/>
              <a:ext cx="691533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Haneen Alaa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1101" y="3394216"/>
            <a:ext cx="6654082" cy="2910205"/>
            <a:chOff x="0" y="0"/>
            <a:chExt cx="8872109" cy="38802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68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">
                  <a:moveTo>
                    <a:pt x="0" y="0"/>
                  </a:moveTo>
                  <a:lnTo>
                    <a:pt x="1066800" y="0"/>
                  </a:lnTo>
                  <a:lnTo>
                    <a:pt x="1066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744821" y="1038225"/>
              <a:ext cx="6915339" cy="2842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202124"/>
                  </a:solidFill>
                  <a:latin typeface="Garet"/>
                  <a:ea typeface="Garet"/>
                  <a:cs typeface="Garet"/>
                  <a:sym typeface="Garet"/>
                </a:rPr>
                <a:t>Manages data acquisition processes and performs big data analysis to support comprehensive data-driven decision-making.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56770" y="-38100"/>
              <a:ext cx="691533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Mirna Sherif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05218" y="5327403"/>
            <a:ext cx="800100" cy="800100"/>
          </a:xfrm>
          <a:custGeom>
            <a:avLst/>
            <a:gdLst/>
            <a:ahLst/>
            <a:cxnLst/>
            <a:rect r="r" b="b" t="t" l="l"/>
            <a:pathLst>
              <a:path h="800100" w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164167" y="7146678"/>
            <a:ext cx="7199830" cy="2609411"/>
            <a:chOff x="0" y="0"/>
            <a:chExt cx="9599773" cy="3479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68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">
                  <a:moveTo>
                    <a:pt x="0" y="0"/>
                  </a:moveTo>
                  <a:lnTo>
                    <a:pt x="1066800" y="0"/>
                  </a:lnTo>
                  <a:lnTo>
                    <a:pt x="1066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290655" y="1208405"/>
              <a:ext cx="8309118" cy="227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202124"/>
                  </a:solidFill>
                  <a:latin typeface="Garet"/>
                  <a:ea typeface="Garet"/>
                  <a:cs typeface="Garet"/>
                  <a:sym typeface="Garet"/>
                </a:rPr>
                <a:t>Responsible for designing and managing the ETL processes and overseeing the data warehousing architecture.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91625" y="132080"/>
              <a:ext cx="691533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Alaa Atef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072796" y="6015108"/>
            <a:ext cx="5186504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Focused on  writing complex SQL queries for data validation and analysis.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72796" y="5289303"/>
            <a:ext cx="5186504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Gehad Emad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745755" y="2758193"/>
            <a:ext cx="6654082" cy="2397760"/>
            <a:chOff x="0" y="0"/>
            <a:chExt cx="8872109" cy="31970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68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66800">
                  <a:moveTo>
                    <a:pt x="0" y="0"/>
                  </a:moveTo>
                  <a:lnTo>
                    <a:pt x="1066800" y="0"/>
                  </a:lnTo>
                  <a:lnTo>
                    <a:pt x="1066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956770" y="926465"/>
              <a:ext cx="6915339" cy="227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202124"/>
                  </a:solidFill>
                  <a:latin typeface="Garet"/>
                  <a:ea typeface="Garet"/>
                  <a:cs typeface="Garet"/>
                  <a:sym typeface="Garet"/>
                </a:rPr>
                <a:t>Develops interactive data visualizations using Power BI and clean the data .</a:t>
              </a:r>
            </a:p>
            <a:p>
              <a:pPr algn="l">
                <a:lnSpc>
                  <a:spcPts val="3380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56770" y="-38100"/>
              <a:ext cx="691533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Salma Essam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828998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62885">
            <a:off x="10790456" y="4350965"/>
            <a:ext cx="880180" cy="84937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41402">
            <a:off x="10726100" y="7171258"/>
            <a:ext cx="880180" cy="84937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879378" y="6272695"/>
            <a:ext cx="5379922" cy="2752157"/>
          </a:xfrm>
          <a:custGeom>
            <a:avLst/>
            <a:gdLst/>
            <a:ahLst/>
            <a:cxnLst/>
            <a:rect r="r" b="b" t="t" l="l"/>
            <a:pathLst>
              <a:path h="2752157" w="5379922">
                <a:moveTo>
                  <a:pt x="0" y="0"/>
                </a:moveTo>
                <a:lnTo>
                  <a:pt x="5379922" y="0"/>
                </a:lnTo>
                <a:lnTo>
                  <a:pt x="5379922" y="2752157"/>
                </a:lnTo>
                <a:lnTo>
                  <a:pt x="0" y="2752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8683" y="3551799"/>
            <a:ext cx="5260617" cy="2214997"/>
          </a:xfrm>
          <a:custGeom>
            <a:avLst/>
            <a:gdLst/>
            <a:ahLst/>
            <a:cxnLst/>
            <a:rect r="r" b="b" t="t" l="l"/>
            <a:pathLst>
              <a:path h="2214997" w="5260617">
                <a:moveTo>
                  <a:pt x="0" y="0"/>
                </a:moveTo>
                <a:lnTo>
                  <a:pt x="5260617" y="0"/>
                </a:lnTo>
                <a:lnTo>
                  <a:pt x="5260617" y="2214997"/>
                </a:lnTo>
                <a:lnTo>
                  <a:pt x="0" y="221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9265" y="3372712"/>
            <a:ext cx="9638256" cy="5652140"/>
          </a:xfrm>
          <a:custGeom>
            <a:avLst/>
            <a:gdLst/>
            <a:ahLst/>
            <a:cxnLst/>
            <a:rect r="r" b="b" t="t" l="l"/>
            <a:pathLst>
              <a:path h="5652140" w="9638256">
                <a:moveTo>
                  <a:pt x="0" y="0"/>
                </a:moveTo>
                <a:lnTo>
                  <a:pt x="9638256" y="0"/>
                </a:lnTo>
                <a:lnTo>
                  <a:pt x="9638256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1907" y="928687"/>
            <a:ext cx="1440739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EXTRACT &amp; ANALYZE DATA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769533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227000">
            <a:off x="3614603" y="6400055"/>
            <a:ext cx="880180" cy="8493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862113" y="2650397"/>
            <a:ext cx="10599533" cy="3379046"/>
          </a:xfrm>
          <a:custGeom>
            <a:avLst/>
            <a:gdLst/>
            <a:ahLst/>
            <a:cxnLst/>
            <a:rect r="r" b="b" t="t" l="l"/>
            <a:pathLst>
              <a:path h="3379046" w="10599533">
                <a:moveTo>
                  <a:pt x="0" y="0"/>
                </a:moveTo>
                <a:lnTo>
                  <a:pt x="10599533" y="0"/>
                </a:lnTo>
                <a:lnTo>
                  <a:pt x="10599533" y="3379046"/>
                </a:lnTo>
                <a:lnTo>
                  <a:pt x="0" y="337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3448" y="7616532"/>
            <a:ext cx="4761797" cy="1186694"/>
          </a:xfrm>
          <a:custGeom>
            <a:avLst/>
            <a:gdLst/>
            <a:ahLst/>
            <a:cxnLst/>
            <a:rect r="r" b="b" t="t" l="l"/>
            <a:pathLst>
              <a:path h="1186694" w="4761797">
                <a:moveTo>
                  <a:pt x="0" y="0"/>
                </a:moveTo>
                <a:lnTo>
                  <a:pt x="4761798" y="0"/>
                </a:lnTo>
                <a:lnTo>
                  <a:pt x="4761798" y="1186694"/>
                </a:lnTo>
                <a:lnTo>
                  <a:pt x="0" y="1186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141159">
            <a:off x="7326857" y="7536510"/>
            <a:ext cx="880180" cy="84937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608649" y="7961197"/>
            <a:ext cx="9098697" cy="1408585"/>
          </a:xfrm>
          <a:custGeom>
            <a:avLst/>
            <a:gdLst/>
            <a:ahLst/>
            <a:cxnLst/>
            <a:rect r="r" b="b" t="t" l="l"/>
            <a:pathLst>
              <a:path h="1408585" w="9098697">
                <a:moveTo>
                  <a:pt x="0" y="0"/>
                </a:moveTo>
                <a:lnTo>
                  <a:pt x="9098697" y="0"/>
                </a:lnTo>
                <a:lnTo>
                  <a:pt x="9098697" y="1408585"/>
                </a:lnTo>
                <a:lnTo>
                  <a:pt x="0" y="1408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1907" y="869222"/>
            <a:ext cx="886102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UPDATE DATA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430" y="616357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291776">
            <a:off x="3459670" y="3662908"/>
            <a:ext cx="880180" cy="8493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813193" y="2400944"/>
            <a:ext cx="6899740" cy="6427325"/>
          </a:xfrm>
          <a:custGeom>
            <a:avLst/>
            <a:gdLst/>
            <a:ahLst/>
            <a:cxnLst/>
            <a:rect r="r" b="b" t="t" l="l"/>
            <a:pathLst>
              <a:path h="6427325" w="6899740">
                <a:moveTo>
                  <a:pt x="0" y="0"/>
                </a:moveTo>
                <a:lnTo>
                  <a:pt x="6899740" y="0"/>
                </a:lnTo>
                <a:lnTo>
                  <a:pt x="6899740" y="6427325"/>
                </a:lnTo>
                <a:lnTo>
                  <a:pt x="0" y="642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7322" y="4808004"/>
            <a:ext cx="3818217" cy="1685242"/>
          </a:xfrm>
          <a:custGeom>
            <a:avLst/>
            <a:gdLst/>
            <a:ahLst/>
            <a:cxnLst/>
            <a:rect r="r" b="b" t="t" l="l"/>
            <a:pathLst>
              <a:path h="1685242" w="3818217">
                <a:moveTo>
                  <a:pt x="0" y="0"/>
                </a:moveTo>
                <a:lnTo>
                  <a:pt x="3818217" y="0"/>
                </a:lnTo>
                <a:lnTo>
                  <a:pt x="3818217" y="1685242"/>
                </a:lnTo>
                <a:lnTo>
                  <a:pt x="0" y="168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18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99892" y="4768966"/>
            <a:ext cx="4358596" cy="3448559"/>
          </a:xfrm>
          <a:custGeom>
            <a:avLst/>
            <a:gdLst/>
            <a:ahLst/>
            <a:cxnLst/>
            <a:rect r="r" b="b" t="t" l="l"/>
            <a:pathLst>
              <a:path h="3448559" w="4358596">
                <a:moveTo>
                  <a:pt x="0" y="0"/>
                </a:moveTo>
                <a:lnTo>
                  <a:pt x="4358596" y="0"/>
                </a:lnTo>
                <a:lnTo>
                  <a:pt x="4358596" y="3448560"/>
                </a:lnTo>
                <a:lnTo>
                  <a:pt x="0" y="3448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1907" y="716046"/>
            <a:ext cx="886102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CREATING VIEWS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383077">
            <a:off x="12159802" y="3493094"/>
            <a:ext cx="880180" cy="8493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51958" y="521107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383077">
            <a:off x="5590764" y="2306628"/>
            <a:ext cx="880180" cy="8493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606587" y="2133195"/>
            <a:ext cx="4690743" cy="723880"/>
          </a:xfrm>
          <a:custGeom>
            <a:avLst/>
            <a:gdLst/>
            <a:ahLst/>
            <a:cxnLst/>
            <a:rect r="r" b="b" t="t" l="l"/>
            <a:pathLst>
              <a:path h="723880" w="4690743">
                <a:moveTo>
                  <a:pt x="0" y="0"/>
                </a:moveTo>
                <a:lnTo>
                  <a:pt x="4690742" y="0"/>
                </a:lnTo>
                <a:lnTo>
                  <a:pt x="4690742" y="723880"/>
                </a:lnTo>
                <a:lnTo>
                  <a:pt x="0" y="72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4023" y="7777454"/>
            <a:ext cx="11301259" cy="2062480"/>
          </a:xfrm>
          <a:custGeom>
            <a:avLst/>
            <a:gdLst/>
            <a:ahLst/>
            <a:cxnLst/>
            <a:rect r="r" b="b" t="t" l="l"/>
            <a:pathLst>
              <a:path h="2062480" w="11301259">
                <a:moveTo>
                  <a:pt x="0" y="0"/>
                </a:moveTo>
                <a:lnTo>
                  <a:pt x="11301259" y="0"/>
                </a:lnTo>
                <a:lnTo>
                  <a:pt x="11301259" y="2062480"/>
                </a:lnTo>
                <a:lnTo>
                  <a:pt x="0" y="206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172230">
            <a:off x="11725735" y="6696961"/>
            <a:ext cx="880180" cy="84937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28700" y="3276093"/>
            <a:ext cx="10478002" cy="4204381"/>
          </a:xfrm>
          <a:custGeom>
            <a:avLst/>
            <a:gdLst/>
            <a:ahLst/>
            <a:cxnLst/>
            <a:rect r="r" b="b" t="t" l="l"/>
            <a:pathLst>
              <a:path h="4204381" w="10478002">
                <a:moveTo>
                  <a:pt x="0" y="0"/>
                </a:moveTo>
                <a:lnTo>
                  <a:pt x="10478002" y="0"/>
                </a:lnTo>
                <a:lnTo>
                  <a:pt x="10478002" y="4204380"/>
                </a:lnTo>
                <a:lnTo>
                  <a:pt x="0" y="420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16545" y="620796"/>
            <a:ext cx="1234348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CREATING A FUNCTION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3336" y="616357"/>
            <a:ext cx="1370953" cy="13709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BE64"/>
            </a:soli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351944">
            <a:off x="9660926" y="4085315"/>
            <a:ext cx="880180" cy="84937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6761" y="3097813"/>
            <a:ext cx="8712776" cy="5668400"/>
          </a:xfrm>
          <a:custGeom>
            <a:avLst/>
            <a:gdLst/>
            <a:ahLst/>
            <a:cxnLst/>
            <a:rect r="r" b="b" t="t" l="l"/>
            <a:pathLst>
              <a:path h="5668400" w="8712776">
                <a:moveTo>
                  <a:pt x="0" y="0"/>
                </a:moveTo>
                <a:lnTo>
                  <a:pt x="8712776" y="0"/>
                </a:lnTo>
                <a:lnTo>
                  <a:pt x="8712776" y="5668400"/>
                </a:lnTo>
                <a:lnTo>
                  <a:pt x="0" y="566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82495" y="3658726"/>
            <a:ext cx="7359404" cy="1628268"/>
          </a:xfrm>
          <a:custGeom>
            <a:avLst/>
            <a:gdLst/>
            <a:ahLst/>
            <a:cxnLst/>
            <a:rect r="r" b="b" t="t" l="l"/>
            <a:pathLst>
              <a:path h="1628268" w="7359404">
                <a:moveTo>
                  <a:pt x="0" y="0"/>
                </a:moveTo>
                <a:lnTo>
                  <a:pt x="7359404" y="0"/>
                </a:lnTo>
                <a:lnTo>
                  <a:pt x="7359404" y="1628268"/>
                </a:lnTo>
                <a:lnTo>
                  <a:pt x="0" y="162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6795" y="7058644"/>
            <a:ext cx="4483176" cy="2702624"/>
          </a:xfrm>
          <a:custGeom>
            <a:avLst/>
            <a:gdLst/>
            <a:ahLst/>
            <a:cxnLst/>
            <a:rect r="r" b="b" t="t" l="l"/>
            <a:pathLst>
              <a:path h="2702624" w="4483176">
                <a:moveTo>
                  <a:pt x="0" y="0"/>
                </a:moveTo>
                <a:lnTo>
                  <a:pt x="4483175" y="0"/>
                </a:lnTo>
                <a:lnTo>
                  <a:pt x="4483175" y="2702624"/>
                </a:lnTo>
                <a:lnTo>
                  <a:pt x="0" y="2702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63149" y="716046"/>
            <a:ext cx="962951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b="true" sz="7700" spc="-77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ALTERING A TABLE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021240">
            <a:off x="9700869" y="7311767"/>
            <a:ext cx="913796" cy="8818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3032545"/>
            <a:ext cx="12538845" cy="33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 WAREHOUSE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65626" y="2927886"/>
            <a:ext cx="6635793" cy="5804385"/>
          </a:xfrm>
          <a:custGeom>
            <a:avLst/>
            <a:gdLst/>
            <a:ahLst/>
            <a:cxnLst/>
            <a:rect r="r" b="b" t="t" l="l"/>
            <a:pathLst>
              <a:path h="5804385" w="6635793">
                <a:moveTo>
                  <a:pt x="0" y="0"/>
                </a:moveTo>
                <a:lnTo>
                  <a:pt x="6635794" y="0"/>
                </a:lnTo>
                <a:lnTo>
                  <a:pt x="6635794" y="5804385"/>
                </a:lnTo>
                <a:lnTo>
                  <a:pt x="0" y="5804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54" r="-267840" b="-919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33622" y="2860509"/>
            <a:ext cx="8897020" cy="6954713"/>
          </a:xfrm>
          <a:custGeom>
            <a:avLst/>
            <a:gdLst/>
            <a:ahLst/>
            <a:cxnLst/>
            <a:rect r="r" b="b" t="t" l="l"/>
            <a:pathLst>
              <a:path h="6954713" w="8897020">
                <a:moveTo>
                  <a:pt x="0" y="0"/>
                </a:moveTo>
                <a:lnTo>
                  <a:pt x="8897020" y="0"/>
                </a:lnTo>
                <a:lnTo>
                  <a:pt x="8897020" y="6954713"/>
                </a:lnTo>
                <a:lnTo>
                  <a:pt x="0" y="695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78" t="-28880" r="-83921" b="-122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42402" y="2775394"/>
            <a:ext cx="9783403" cy="6819269"/>
          </a:xfrm>
          <a:custGeom>
            <a:avLst/>
            <a:gdLst/>
            <a:ahLst/>
            <a:cxnLst/>
            <a:rect r="r" b="b" t="t" l="l"/>
            <a:pathLst>
              <a:path h="6819269" w="9783403">
                <a:moveTo>
                  <a:pt x="0" y="0"/>
                </a:moveTo>
                <a:lnTo>
                  <a:pt x="9783403" y="0"/>
                </a:lnTo>
                <a:lnTo>
                  <a:pt x="9783403" y="6819269"/>
                </a:lnTo>
                <a:lnTo>
                  <a:pt x="0" y="681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646" r="-116325" b="-519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89067" y="2400300"/>
            <a:ext cx="7803781" cy="7218498"/>
          </a:xfrm>
          <a:custGeom>
            <a:avLst/>
            <a:gdLst/>
            <a:ahLst/>
            <a:cxnLst/>
            <a:rect r="r" b="b" t="t" l="l"/>
            <a:pathLst>
              <a:path h="7218498" w="7803781">
                <a:moveTo>
                  <a:pt x="0" y="0"/>
                </a:moveTo>
                <a:lnTo>
                  <a:pt x="7803782" y="0"/>
                </a:lnTo>
                <a:lnTo>
                  <a:pt x="7803782" y="7218498"/>
                </a:lnTo>
                <a:lnTo>
                  <a:pt x="0" y="7218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03" t="-19879" r="-98098" b="-97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E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6341" y="1524095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597381" y="554677"/>
            <a:ext cx="10795822" cy="10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68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0422" y="2911921"/>
            <a:ext cx="6512614" cy="544830"/>
            <a:chOff x="0" y="0"/>
            <a:chExt cx="8683486" cy="7264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15328"/>
              <a:ext cx="864569" cy="495784"/>
              <a:chOff x="0" y="0"/>
              <a:chExt cx="170779" cy="97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779" cy="97933"/>
              </a:xfrm>
              <a:custGeom>
                <a:avLst/>
                <a:gdLst/>
                <a:ahLst/>
                <a:cxnLst/>
                <a:rect r="r" b="b" t="t" l="l"/>
                <a:pathLst>
                  <a:path h="97933" w="170779">
                    <a:moveTo>
                      <a:pt x="0" y="0"/>
                    </a:moveTo>
                    <a:lnTo>
                      <a:pt x="170779" y="0"/>
                    </a:lnTo>
                    <a:lnTo>
                      <a:pt x="170779" y="97933"/>
                    </a:lnTo>
                    <a:lnTo>
                      <a:pt x="0" y="97933"/>
                    </a:lnTo>
                    <a:close/>
                  </a:path>
                </a:pathLst>
              </a:custGeom>
              <a:solidFill>
                <a:srgbClr val="FF6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70779" cy="126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549165" y="-38100"/>
              <a:ext cx="713432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80"/>
                </a:lnSpc>
              </a:pPr>
              <a:r>
                <a:rPr lang="en-US" b="true" sz="3600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Introduction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0422" y="4019282"/>
            <a:ext cx="675042" cy="371838"/>
            <a:chOff x="0" y="0"/>
            <a:chExt cx="177789" cy="97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789" cy="97933"/>
            </a:xfrm>
            <a:custGeom>
              <a:avLst/>
              <a:gdLst/>
              <a:ahLst/>
              <a:cxnLst/>
              <a:rect r="r" b="b" t="t" l="l"/>
              <a:pathLst>
                <a:path h="97933" w="177789">
                  <a:moveTo>
                    <a:pt x="0" y="0"/>
                  </a:moveTo>
                  <a:lnTo>
                    <a:pt x="177789" y="0"/>
                  </a:lnTo>
                  <a:lnTo>
                    <a:pt x="177789" y="97933"/>
                  </a:lnTo>
                  <a:lnTo>
                    <a:pt x="0" y="97933"/>
                  </a:lnTo>
                  <a:close/>
                </a:path>
              </a:pathLst>
            </a:custGeom>
            <a:solidFill>
              <a:srgbClr val="FF6C3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7789" cy="12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39987" y="3894686"/>
            <a:ext cx="8217198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b="true" sz="3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 cleaning and preprocessing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30422" y="5143500"/>
            <a:ext cx="6967043" cy="544830"/>
            <a:chOff x="0" y="0"/>
            <a:chExt cx="9289391" cy="7264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115328"/>
              <a:ext cx="924896" cy="495784"/>
              <a:chOff x="0" y="0"/>
              <a:chExt cx="182695" cy="97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2695" cy="97933"/>
              </a:xfrm>
              <a:custGeom>
                <a:avLst/>
                <a:gdLst/>
                <a:ahLst/>
                <a:cxnLst/>
                <a:rect r="r" b="b" t="t" l="l"/>
                <a:pathLst>
                  <a:path h="97933" w="182695">
                    <a:moveTo>
                      <a:pt x="0" y="0"/>
                    </a:moveTo>
                    <a:lnTo>
                      <a:pt x="182695" y="0"/>
                    </a:lnTo>
                    <a:lnTo>
                      <a:pt x="182695" y="97933"/>
                    </a:lnTo>
                    <a:lnTo>
                      <a:pt x="0" y="97933"/>
                    </a:lnTo>
                    <a:close/>
                  </a:path>
                </a:pathLst>
              </a:custGeom>
              <a:solidFill>
                <a:srgbClr val="FF6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82695" cy="126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657261" y="-38100"/>
              <a:ext cx="763213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80"/>
                </a:lnSpc>
              </a:pPr>
              <a:r>
                <a:rPr lang="en-US" b="true" sz="3600">
                  <a:solidFill>
                    <a:srgbClr val="20212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SQL Queries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0422" y="6670675"/>
            <a:ext cx="693672" cy="371838"/>
            <a:chOff x="0" y="0"/>
            <a:chExt cx="182695" cy="97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2695" cy="97933"/>
            </a:xfrm>
            <a:custGeom>
              <a:avLst/>
              <a:gdLst/>
              <a:ahLst/>
              <a:cxnLst/>
              <a:rect r="r" b="b" t="t" l="l"/>
              <a:pathLst>
                <a:path h="97933" w="182695">
                  <a:moveTo>
                    <a:pt x="0" y="0"/>
                  </a:moveTo>
                  <a:lnTo>
                    <a:pt x="182695" y="0"/>
                  </a:lnTo>
                  <a:lnTo>
                    <a:pt x="182695" y="97933"/>
                  </a:lnTo>
                  <a:lnTo>
                    <a:pt x="0" y="97933"/>
                  </a:lnTo>
                  <a:close/>
                </a:path>
              </a:pathLst>
            </a:custGeom>
            <a:solidFill>
              <a:srgbClr val="FF6C3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82695" cy="12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73368" y="6546079"/>
            <a:ext cx="450437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b="true" sz="3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 WAREHOUSE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30422" y="7967980"/>
            <a:ext cx="693672" cy="371838"/>
            <a:chOff x="0" y="0"/>
            <a:chExt cx="182695" cy="979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2695" cy="97933"/>
            </a:xfrm>
            <a:custGeom>
              <a:avLst/>
              <a:gdLst/>
              <a:ahLst/>
              <a:cxnLst/>
              <a:rect r="r" b="b" t="t" l="l"/>
              <a:pathLst>
                <a:path h="97933" w="182695">
                  <a:moveTo>
                    <a:pt x="0" y="0"/>
                  </a:moveTo>
                  <a:lnTo>
                    <a:pt x="182695" y="0"/>
                  </a:lnTo>
                  <a:lnTo>
                    <a:pt x="182695" y="97933"/>
                  </a:lnTo>
                  <a:lnTo>
                    <a:pt x="0" y="97933"/>
                  </a:lnTo>
                  <a:close/>
                </a:path>
              </a:pathLst>
            </a:custGeom>
            <a:solidFill>
              <a:srgbClr val="FF6C3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82695" cy="12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73368" y="7843384"/>
            <a:ext cx="7070632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Big Data &amp;</a:t>
            </a:r>
            <a:r>
              <a:rPr lang="en-US" sz="36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 INSIGHTS</a:t>
            </a:r>
          </a:p>
          <a:p>
            <a:pPr algn="just"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774244"/>
            <a:ext cx="7742901" cy="8738512"/>
          </a:xfrm>
          <a:custGeom>
            <a:avLst/>
            <a:gdLst/>
            <a:ahLst/>
            <a:cxnLst/>
            <a:rect r="r" b="b" t="t" l="l"/>
            <a:pathLst>
              <a:path h="8738512" w="7742901">
                <a:moveTo>
                  <a:pt x="0" y="0"/>
                </a:moveTo>
                <a:lnTo>
                  <a:pt x="7742901" y="0"/>
                </a:lnTo>
                <a:lnTo>
                  <a:pt x="7742901" y="8738512"/>
                </a:lnTo>
                <a:lnTo>
                  <a:pt x="0" y="87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71" r="-232708" b="-524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5434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342900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75122" y="2797664"/>
            <a:ext cx="13452094" cy="6460636"/>
          </a:xfrm>
          <a:custGeom>
            <a:avLst/>
            <a:gdLst/>
            <a:ahLst/>
            <a:cxnLst/>
            <a:rect r="r" b="b" t="t" l="l"/>
            <a:pathLst>
              <a:path h="6460636" w="13452094">
                <a:moveTo>
                  <a:pt x="0" y="0"/>
                </a:moveTo>
                <a:lnTo>
                  <a:pt x="13452094" y="0"/>
                </a:lnTo>
                <a:lnTo>
                  <a:pt x="13452094" y="6460636"/>
                </a:lnTo>
                <a:lnTo>
                  <a:pt x="0" y="64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8" t="-11313" r="0" b="-103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6088" y="3429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65626" y="2244208"/>
            <a:ext cx="6921801" cy="7014092"/>
          </a:xfrm>
          <a:custGeom>
            <a:avLst/>
            <a:gdLst/>
            <a:ahLst/>
            <a:cxnLst/>
            <a:rect r="r" b="b" t="t" l="l"/>
            <a:pathLst>
              <a:path h="7014092" w="6921801">
                <a:moveTo>
                  <a:pt x="0" y="0"/>
                </a:moveTo>
                <a:lnTo>
                  <a:pt x="6921802" y="0"/>
                </a:lnTo>
                <a:lnTo>
                  <a:pt x="6921802" y="7014092"/>
                </a:lnTo>
                <a:lnTo>
                  <a:pt x="0" y="701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3" t="-31069" r="-294074" b="-898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37877" y="2950824"/>
            <a:ext cx="13721423" cy="6495780"/>
          </a:xfrm>
          <a:custGeom>
            <a:avLst/>
            <a:gdLst/>
            <a:ahLst/>
            <a:cxnLst/>
            <a:rect r="r" b="b" t="t" l="l"/>
            <a:pathLst>
              <a:path h="6495780" w="13721423">
                <a:moveTo>
                  <a:pt x="0" y="0"/>
                </a:moveTo>
                <a:lnTo>
                  <a:pt x="13721423" y="0"/>
                </a:lnTo>
                <a:lnTo>
                  <a:pt x="13721423" y="6495780"/>
                </a:lnTo>
                <a:lnTo>
                  <a:pt x="0" y="649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9" t="-15440" r="-1715" b="-103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39749" y="1665656"/>
            <a:ext cx="9299454" cy="7470561"/>
          </a:xfrm>
          <a:custGeom>
            <a:avLst/>
            <a:gdLst/>
            <a:ahLst/>
            <a:cxnLst/>
            <a:rect r="r" b="b" t="t" l="l"/>
            <a:pathLst>
              <a:path h="7470561" w="9299454">
                <a:moveTo>
                  <a:pt x="0" y="0"/>
                </a:moveTo>
                <a:lnTo>
                  <a:pt x="9299453" y="0"/>
                </a:lnTo>
                <a:lnTo>
                  <a:pt x="9299453" y="7470561"/>
                </a:lnTo>
                <a:lnTo>
                  <a:pt x="0" y="747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5" t="-21786" r="-158360" b="-6008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5434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21419" y="2657027"/>
            <a:ext cx="14267440" cy="6395055"/>
          </a:xfrm>
          <a:custGeom>
            <a:avLst/>
            <a:gdLst/>
            <a:ahLst/>
            <a:cxnLst/>
            <a:rect r="r" b="b" t="t" l="l"/>
            <a:pathLst>
              <a:path h="6395055" w="14267440">
                <a:moveTo>
                  <a:pt x="0" y="0"/>
                </a:moveTo>
                <a:lnTo>
                  <a:pt x="14267440" y="0"/>
                </a:lnTo>
                <a:lnTo>
                  <a:pt x="14267440" y="6395055"/>
                </a:lnTo>
                <a:lnTo>
                  <a:pt x="0" y="6395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5" t="-22529" r="0" b="-96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6628" y="3429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47163" y="3213770"/>
            <a:ext cx="10541574" cy="5118813"/>
          </a:xfrm>
          <a:custGeom>
            <a:avLst/>
            <a:gdLst/>
            <a:ahLst/>
            <a:cxnLst/>
            <a:rect r="r" b="b" t="t" l="l"/>
            <a:pathLst>
              <a:path h="5118813" w="10541574">
                <a:moveTo>
                  <a:pt x="0" y="0"/>
                </a:moveTo>
                <a:lnTo>
                  <a:pt x="10541575" y="0"/>
                </a:lnTo>
                <a:lnTo>
                  <a:pt x="10541575" y="5118813"/>
                </a:lnTo>
                <a:lnTo>
                  <a:pt x="0" y="511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794" r="-141189" b="-1322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3008" y="3343557"/>
            <a:ext cx="13466292" cy="5118813"/>
          </a:xfrm>
          <a:custGeom>
            <a:avLst/>
            <a:gdLst/>
            <a:ahLst/>
            <a:cxnLst/>
            <a:rect r="r" b="b" t="t" l="l"/>
            <a:pathLst>
              <a:path h="5118813" w="13466292">
                <a:moveTo>
                  <a:pt x="0" y="0"/>
                </a:moveTo>
                <a:lnTo>
                  <a:pt x="13466292" y="0"/>
                </a:lnTo>
                <a:lnTo>
                  <a:pt x="13466292" y="5118813"/>
                </a:lnTo>
                <a:lnTo>
                  <a:pt x="0" y="511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909" r="0" b="-8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DIMENSIONS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3032545"/>
            <a:ext cx="12538845" cy="33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sz="11057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BIG DATA &amp; </a:t>
            </a:r>
          </a:p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INSIGHTS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07841" y="2537766"/>
            <a:ext cx="13751459" cy="7666438"/>
          </a:xfrm>
          <a:custGeom>
            <a:avLst/>
            <a:gdLst/>
            <a:ahLst/>
            <a:cxnLst/>
            <a:rect r="r" b="b" t="t" l="l"/>
            <a:pathLst>
              <a:path h="7666438" w="13751459">
                <a:moveTo>
                  <a:pt x="0" y="0"/>
                </a:moveTo>
                <a:lnTo>
                  <a:pt x="13751459" y="0"/>
                </a:lnTo>
                <a:lnTo>
                  <a:pt x="13751459" y="7666438"/>
                </a:lnTo>
                <a:lnTo>
                  <a:pt x="0" y="7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DASHBOARDS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3875145"/>
            <a:ext cx="12538845" cy="167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33895" y="2400300"/>
            <a:ext cx="13579228" cy="7640273"/>
          </a:xfrm>
          <a:custGeom>
            <a:avLst/>
            <a:gdLst/>
            <a:ahLst/>
            <a:cxnLst/>
            <a:rect r="r" b="b" t="t" l="l"/>
            <a:pathLst>
              <a:path h="7640273" w="13579228">
                <a:moveTo>
                  <a:pt x="0" y="0"/>
                </a:moveTo>
                <a:lnTo>
                  <a:pt x="13579228" y="0"/>
                </a:lnTo>
                <a:lnTo>
                  <a:pt x="13579228" y="7640273"/>
                </a:lnTo>
                <a:lnTo>
                  <a:pt x="0" y="764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DASHBOARDS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58041" y="2897375"/>
            <a:ext cx="11301259" cy="2246125"/>
          </a:xfrm>
          <a:custGeom>
            <a:avLst/>
            <a:gdLst/>
            <a:ahLst/>
            <a:cxnLst/>
            <a:rect r="r" b="b" t="t" l="l"/>
            <a:pathLst>
              <a:path h="2246125" w="11301259">
                <a:moveTo>
                  <a:pt x="0" y="0"/>
                </a:moveTo>
                <a:lnTo>
                  <a:pt x="11301259" y="0"/>
                </a:lnTo>
                <a:lnTo>
                  <a:pt x="11301259" y="2246125"/>
                </a:lnTo>
                <a:lnTo>
                  <a:pt x="0" y="224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0275" y="6347958"/>
            <a:ext cx="11301259" cy="1596303"/>
          </a:xfrm>
          <a:custGeom>
            <a:avLst/>
            <a:gdLst/>
            <a:ahLst/>
            <a:cxnLst/>
            <a:rect r="r" b="b" t="t" l="l"/>
            <a:pathLst>
              <a:path h="1596303" w="11301259">
                <a:moveTo>
                  <a:pt x="0" y="0"/>
                </a:moveTo>
                <a:lnTo>
                  <a:pt x="11301259" y="0"/>
                </a:lnTo>
                <a:lnTo>
                  <a:pt x="11301259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2900"/>
            <a:ext cx="104631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ANALYSIS 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434" y="5143500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Max directors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60275" y="2705429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9" y="0"/>
                </a:lnTo>
                <a:lnTo>
                  <a:pt x="9820909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2900"/>
            <a:ext cx="104631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ANALYSIS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434" y="5143500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#1 Genre in region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29515" y="3392588"/>
            <a:ext cx="13340282" cy="3501824"/>
          </a:xfrm>
          <a:custGeom>
            <a:avLst/>
            <a:gdLst/>
            <a:ahLst/>
            <a:cxnLst/>
            <a:rect r="r" b="b" t="t" l="l"/>
            <a:pathLst>
              <a:path h="3501824" w="13340282">
                <a:moveTo>
                  <a:pt x="0" y="0"/>
                </a:moveTo>
                <a:lnTo>
                  <a:pt x="13340282" y="0"/>
                </a:lnTo>
                <a:lnTo>
                  <a:pt x="13340282" y="3501824"/>
                </a:lnTo>
                <a:lnTo>
                  <a:pt x="0" y="350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2900"/>
            <a:ext cx="104631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ANALYSIS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434" y="5143500"/>
            <a:ext cx="4424081" cy="135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993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Most liked genre </a:t>
            </a:r>
          </a:p>
          <a:p>
            <a:pPr algn="l">
              <a:lnSpc>
                <a:spcPts val="3592"/>
              </a:lnSpc>
            </a:pPr>
            <a:r>
              <a:rPr lang="en-US" sz="2993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and their preffered runtime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60275" y="3705808"/>
            <a:ext cx="11301259" cy="3446884"/>
          </a:xfrm>
          <a:custGeom>
            <a:avLst/>
            <a:gdLst/>
            <a:ahLst/>
            <a:cxnLst/>
            <a:rect r="r" b="b" t="t" l="l"/>
            <a:pathLst>
              <a:path h="3446884" w="11301259">
                <a:moveTo>
                  <a:pt x="0" y="0"/>
                </a:moveTo>
                <a:lnTo>
                  <a:pt x="11301259" y="0"/>
                </a:lnTo>
                <a:lnTo>
                  <a:pt x="11301259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2900"/>
            <a:ext cx="104631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ANALYSIS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434" y="5143500"/>
            <a:ext cx="56157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Genres in trend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2054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33786" y="2800256"/>
            <a:ext cx="8725514" cy="5798460"/>
          </a:xfrm>
          <a:custGeom>
            <a:avLst/>
            <a:gdLst/>
            <a:ahLst/>
            <a:cxnLst/>
            <a:rect r="r" b="b" t="t" l="l"/>
            <a:pathLst>
              <a:path h="5798460" w="8725514">
                <a:moveTo>
                  <a:pt x="0" y="0"/>
                </a:moveTo>
                <a:lnTo>
                  <a:pt x="8725514" y="0"/>
                </a:lnTo>
                <a:lnTo>
                  <a:pt x="8725514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42900"/>
            <a:ext cx="104631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ANALYSIS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767" y="5127986"/>
            <a:ext cx="56157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185F4"/>
                </a:solidFill>
                <a:latin typeface="Canva Sans"/>
                <a:ea typeface="Canva Sans"/>
                <a:cs typeface="Canva Sans"/>
                <a:sym typeface="Canva Sans"/>
              </a:rPr>
              <a:t>Most Liked Genre Combinations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22799" y="2400300"/>
            <a:ext cx="13236501" cy="7608462"/>
          </a:xfrm>
          <a:custGeom>
            <a:avLst/>
            <a:gdLst/>
            <a:ahLst/>
            <a:cxnLst/>
            <a:rect r="r" b="b" t="t" l="l"/>
            <a:pathLst>
              <a:path h="7608462" w="13236501">
                <a:moveTo>
                  <a:pt x="0" y="0"/>
                </a:moveTo>
                <a:lnTo>
                  <a:pt x="13236501" y="0"/>
                </a:lnTo>
                <a:lnTo>
                  <a:pt x="13236501" y="7608462"/>
                </a:lnTo>
                <a:lnTo>
                  <a:pt x="0" y="760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DASHBOARDS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34" y="891234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54996" y="2537766"/>
            <a:ext cx="13246591" cy="7484576"/>
          </a:xfrm>
          <a:custGeom>
            <a:avLst/>
            <a:gdLst/>
            <a:ahLst/>
            <a:cxnLst/>
            <a:rect r="r" b="b" t="t" l="l"/>
            <a:pathLst>
              <a:path h="7484576" w="13246591">
                <a:moveTo>
                  <a:pt x="0" y="0"/>
                </a:moveTo>
                <a:lnTo>
                  <a:pt x="13246592" y="0"/>
                </a:lnTo>
                <a:lnTo>
                  <a:pt x="13246592" y="7484576"/>
                </a:lnTo>
                <a:lnTo>
                  <a:pt x="0" y="748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03692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DASHBOARDS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7774" y="560190"/>
            <a:ext cx="1646531" cy="1646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34432" y="2206721"/>
            <a:ext cx="7724868" cy="6896201"/>
          </a:xfrm>
          <a:custGeom>
            <a:avLst/>
            <a:gdLst/>
            <a:ahLst/>
            <a:cxnLst/>
            <a:rect r="r" b="b" t="t" l="l"/>
            <a:pathLst>
              <a:path h="6896201" w="7724868">
                <a:moveTo>
                  <a:pt x="0" y="0"/>
                </a:moveTo>
                <a:lnTo>
                  <a:pt x="7724868" y="0"/>
                </a:lnTo>
                <a:lnTo>
                  <a:pt x="7724868" y="6896201"/>
                </a:lnTo>
                <a:lnTo>
                  <a:pt x="0" y="6896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70395"/>
            <a:ext cx="9123739" cy="462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2"/>
              </a:lnSpc>
            </a:pPr>
            <a:r>
              <a:rPr lang="en-US" b="true" sz="10118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THANKS FOR YOUR ATTENTION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8649"/>
            <a:ext cx="17259300" cy="10287000"/>
            <a:chOff x="0" y="0"/>
            <a:chExt cx="45456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545659">
                  <a:moveTo>
                    <a:pt x="22428" y="0"/>
                  </a:moveTo>
                  <a:lnTo>
                    <a:pt x="4523231" y="0"/>
                  </a:lnTo>
                  <a:cubicBezTo>
                    <a:pt x="4535618" y="0"/>
                    <a:pt x="4545659" y="10041"/>
                    <a:pt x="4545659" y="22428"/>
                  </a:cubicBezTo>
                  <a:lnTo>
                    <a:pt x="4545659" y="2686905"/>
                  </a:lnTo>
                  <a:cubicBezTo>
                    <a:pt x="4545659" y="2699292"/>
                    <a:pt x="4535618" y="2709333"/>
                    <a:pt x="4523231" y="2709333"/>
                  </a:cubicBezTo>
                  <a:lnTo>
                    <a:pt x="22428" y="2709333"/>
                  </a:lnTo>
                  <a:cubicBezTo>
                    <a:pt x="10041" y="2709333"/>
                    <a:pt x="0" y="2699292"/>
                    <a:pt x="0" y="2686905"/>
                  </a:cubicBezTo>
                  <a:lnTo>
                    <a:pt x="0" y="22428"/>
                  </a:lnTo>
                  <a:cubicBezTo>
                    <a:pt x="0" y="10041"/>
                    <a:pt x="10041" y="0"/>
                    <a:pt x="22428" y="0"/>
                  </a:cubicBezTo>
                  <a:close/>
                </a:path>
              </a:pathLst>
            </a:custGeom>
            <a:solidFill>
              <a:srgbClr val="4185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45659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3157" y="258649"/>
            <a:ext cx="12007151" cy="10287000"/>
            <a:chOff x="0" y="0"/>
            <a:chExt cx="316237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62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62377">
                  <a:moveTo>
                    <a:pt x="32239" y="0"/>
                  </a:moveTo>
                  <a:lnTo>
                    <a:pt x="3130139" y="0"/>
                  </a:lnTo>
                  <a:cubicBezTo>
                    <a:pt x="3138689" y="0"/>
                    <a:pt x="3146889" y="3397"/>
                    <a:pt x="3152935" y="9443"/>
                  </a:cubicBezTo>
                  <a:cubicBezTo>
                    <a:pt x="3158981" y="15488"/>
                    <a:pt x="3162377" y="23689"/>
                    <a:pt x="3162377" y="32239"/>
                  </a:cubicBezTo>
                  <a:lnTo>
                    <a:pt x="3162377" y="2677095"/>
                  </a:lnTo>
                  <a:cubicBezTo>
                    <a:pt x="3162377" y="2694899"/>
                    <a:pt x="3147944" y="2709333"/>
                    <a:pt x="3130139" y="2709333"/>
                  </a:cubicBezTo>
                  <a:lnTo>
                    <a:pt x="32239" y="2709333"/>
                  </a:lnTo>
                  <a:cubicBezTo>
                    <a:pt x="14434" y="2709333"/>
                    <a:pt x="0" y="2694899"/>
                    <a:pt x="0" y="2677095"/>
                  </a:cubicBezTo>
                  <a:lnTo>
                    <a:pt x="0" y="32239"/>
                  </a:lnTo>
                  <a:cubicBezTo>
                    <a:pt x="0" y="14434"/>
                    <a:pt x="14434" y="0"/>
                    <a:pt x="32239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16237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3833" y="116813"/>
            <a:ext cx="6520565" cy="10287000"/>
            <a:chOff x="0" y="0"/>
            <a:chExt cx="171735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73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17350">
                  <a:moveTo>
                    <a:pt x="59365" y="0"/>
                  </a:moveTo>
                  <a:lnTo>
                    <a:pt x="1657985" y="0"/>
                  </a:lnTo>
                  <a:cubicBezTo>
                    <a:pt x="1690772" y="0"/>
                    <a:pt x="1717350" y="26579"/>
                    <a:pt x="1717350" y="59365"/>
                  </a:cubicBezTo>
                  <a:lnTo>
                    <a:pt x="1717350" y="2649968"/>
                  </a:lnTo>
                  <a:cubicBezTo>
                    <a:pt x="1717350" y="2682754"/>
                    <a:pt x="1690772" y="2709333"/>
                    <a:pt x="1657985" y="2709333"/>
                  </a:cubicBezTo>
                  <a:lnTo>
                    <a:pt x="59365" y="2709333"/>
                  </a:lnTo>
                  <a:cubicBezTo>
                    <a:pt x="26579" y="2709333"/>
                    <a:pt x="0" y="2682754"/>
                    <a:pt x="0" y="2649968"/>
                  </a:cubicBezTo>
                  <a:lnTo>
                    <a:pt x="0" y="59365"/>
                  </a:lnTo>
                  <a:cubicBezTo>
                    <a:pt x="0" y="26579"/>
                    <a:pt x="26579" y="0"/>
                    <a:pt x="59365" y="0"/>
                  </a:cubicBezTo>
                  <a:close/>
                </a:path>
              </a:pathLst>
            </a:custGeom>
            <a:solidFill>
              <a:srgbClr val="F5DAD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1735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64177" y="258649"/>
            <a:ext cx="371838" cy="354408"/>
            <a:chOff x="0" y="0"/>
            <a:chExt cx="812800" cy="774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212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49394" y="258649"/>
            <a:ext cx="371838" cy="354408"/>
            <a:chOff x="0" y="0"/>
            <a:chExt cx="812800" cy="774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212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695670" y="258649"/>
            <a:ext cx="371838" cy="354408"/>
            <a:chOff x="0" y="0"/>
            <a:chExt cx="812800" cy="774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212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-137838">
            <a:off x="16349356" y="9640853"/>
            <a:ext cx="594052" cy="0"/>
          </a:xfrm>
          <a:prstGeom prst="line">
            <a:avLst/>
          </a:prstGeom>
          <a:ln cap="rnd" w="95250">
            <a:solidFill>
              <a:srgbClr val="20212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0" y="359846"/>
            <a:ext cx="1490541" cy="1490541"/>
          </a:xfrm>
          <a:custGeom>
            <a:avLst/>
            <a:gdLst/>
            <a:ahLst/>
            <a:cxnLst/>
            <a:rect r="r" b="b" t="t" l="l"/>
            <a:pathLst>
              <a:path h="1490541" w="1490541">
                <a:moveTo>
                  <a:pt x="0" y="0"/>
                </a:moveTo>
                <a:lnTo>
                  <a:pt x="1490541" y="0"/>
                </a:lnTo>
                <a:lnTo>
                  <a:pt x="1490541" y="1490541"/>
                </a:lnTo>
                <a:lnTo>
                  <a:pt x="0" y="149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00513" y="359846"/>
            <a:ext cx="1236410" cy="1630757"/>
          </a:xfrm>
          <a:custGeom>
            <a:avLst/>
            <a:gdLst/>
            <a:ahLst/>
            <a:cxnLst/>
            <a:rect r="r" b="b" t="t" l="l"/>
            <a:pathLst>
              <a:path h="1630757" w="1236410">
                <a:moveTo>
                  <a:pt x="0" y="0"/>
                </a:moveTo>
                <a:lnTo>
                  <a:pt x="1236410" y="0"/>
                </a:lnTo>
                <a:lnTo>
                  <a:pt x="1236410" y="1630757"/>
                </a:lnTo>
                <a:lnTo>
                  <a:pt x="0" y="163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618020">
            <a:off x="12392446" y="538784"/>
            <a:ext cx="1132666" cy="1132666"/>
          </a:xfrm>
          <a:custGeom>
            <a:avLst/>
            <a:gdLst/>
            <a:ahLst/>
            <a:cxnLst/>
            <a:rect r="r" b="b" t="t" l="l"/>
            <a:pathLst>
              <a:path h="1132666" w="1132666">
                <a:moveTo>
                  <a:pt x="0" y="0"/>
                </a:moveTo>
                <a:lnTo>
                  <a:pt x="1132666" y="0"/>
                </a:lnTo>
                <a:lnTo>
                  <a:pt x="1132666" y="1132666"/>
                </a:lnTo>
                <a:lnTo>
                  <a:pt x="0" y="1132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252808" y="4657725"/>
            <a:ext cx="396595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b="true" sz="34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4 Weeks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395" y="933328"/>
            <a:ext cx="590811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PURPOSE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0598" y="2591412"/>
            <a:ext cx="4201164" cy="626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To analyze movie statistics and viewer preferences, providing valuable insights that can help producers and platforms tailor future releases to better align with audience expectations and trends.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56817" y="933328"/>
            <a:ext cx="590811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NEED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01925" y="2295403"/>
            <a:ext cx="5220720" cy="783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With evolving audience preferences and global competition, understanding trends, favored genres, and successful runtime combinations is essential. This analysis provides data-driven insights, helping producers make informed decisions to create more appealing and globally competitive films.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67008" y="997422"/>
            <a:ext cx="5549952" cy="99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0"/>
              </a:lnSpc>
            </a:pPr>
            <a:r>
              <a:rPr lang="en-US" b="true" sz="6575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DURATION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E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6341" y="1524095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45365" y="266028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17202" y="700725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45365" y="2038824"/>
            <a:ext cx="371838" cy="371838"/>
            <a:chOff x="0" y="0"/>
            <a:chExt cx="97933" cy="97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933" cy="97933"/>
            </a:xfrm>
            <a:custGeom>
              <a:avLst/>
              <a:gdLst/>
              <a:ahLst/>
              <a:cxnLst/>
              <a:rect r="r" b="b" t="t" l="l"/>
              <a:pathLst>
                <a:path h="97933" w="97933">
                  <a:moveTo>
                    <a:pt x="0" y="0"/>
                  </a:moveTo>
                  <a:lnTo>
                    <a:pt x="97933" y="0"/>
                  </a:lnTo>
                  <a:lnTo>
                    <a:pt x="97933" y="97933"/>
                  </a:lnTo>
                  <a:lnTo>
                    <a:pt x="0" y="97933"/>
                  </a:lnTo>
                  <a:close/>
                </a:path>
              </a:pathLst>
            </a:custGeom>
            <a:solidFill>
              <a:srgbClr val="FF6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7933" cy="12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1283" y="2833077"/>
            <a:ext cx="16428878" cy="342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Massive Dataset of Movies &amp; Reviews: </a:t>
            </a: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The film industry generates an overwhelming amount of data, with numerous titles and millions of reviews that are difficult to analyze manually.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Complex Viewer Preferences: </a:t>
            </a: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Audiences have diverse tastes, making it challenging to determine which genre combinations, runtimes, and production teams resonate most across different regions.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Untapped Data Insights: </a:t>
            </a: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Without structured analysis, valuable information about viewer preferences, genre success, and runtime efficacy remains hidden.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204234" y="493111"/>
            <a:ext cx="10795822" cy="209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6899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WHY THIS PROJECT IS NEEDED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1830" y="2000724"/>
            <a:ext cx="306836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b="true" sz="3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Challenges: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1830" y="6286207"/>
            <a:ext cx="252335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Solution: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429" y="6377868"/>
            <a:ext cx="437709" cy="4377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85F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0422" y="7059637"/>
            <a:ext cx="16428878" cy="299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Data-Driven Insights: </a:t>
            </a: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By analyzing historical movie data and viewer feedback, our project delivers actionable insights that help improve the quality and appeal of future films.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Comprehensive Dataset Evaluation: </a:t>
            </a:r>
            <a:r>
              <a:rPr lang="en-US" sz="2600">
                <a:solidFill>
                  <a:srgbClr val="202124"/>
                </a:solidFill>
                <a:latin typeface="Garet"/>
                <a:ea typeface="Garet"/>
                <a:cs typeface="Garet"/>
                <a:sym typeface="Garet"/>
              </a:rPr>
              <a:t>Our analysis is capable of handling large datasets from sources like IMDb, ensuring that trends and audience reactions are accurately captured and interpreted for ongoing and future projects.</a:t>
            </a:r>
          </a:p>
          <a:p>
            <a:pPr algn="l"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5029" y="2541879"/>
            <a:ext cx="13497942" cy="7345727"/>
          </a:xfrm>
          <a:custGeom>
            <a:avLst/>
            <a:gdLst/>
            <a:ahLst/>
            <a:cxnLst/>
            <a:rect r="r" b="b" t="t" l="l"/>
            <a:pathLst>
              <a:path h="7345727" w="13497942">
                <a:moveTo>
                  <a:pt x="0" y="0"/>
                </a:moveTo>
                <a:lnTo>
                  <a:pt x="13497942" y="0"/>
                </a:lnTo>
                <a:lnTo>
                  <a:pt x="13497942" y="7345727"/>
                </a:lnTo>
                <a:lnTo>
                  <a:pt x="0" y="7345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5" t="-18263" r="-20914" b="-33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546" y="1171575"/>
            <a:ext cx="1085850" cy="1085850"/>
          </a:xfrm>
          <a:custGeom>
            <a:avLst/>
            <a:gdLst/>
            <a:ahLst/>
            <a:cxnLst/>
            <a:rect r="r" b="b" t="t" l="l"/>
            <a:pathLst>
              <a:path h="1085850" w="1085850">
                <a:moveTo>
                  <a:pt x="0" y="0"/>
                </a:moveTo>
                <a:lnTo>
                  <a:pt x="1085850" y="0"/>
                </a:lnTo>
                <a:lnTo>
                  <a:pt x="108585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396" y="1028700"/>
            <a:ext cx="811530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4185F4"/>
                </a:solidFill>
                <a:latin typeface="Garet Bold"/>
                <a:ea typeface="Garet Bold"/>
                <a:cs typeface="Garet Bold"/>
                <a:sym typeface="Garet Bold"/>
              </a:rPr>
              <a:t>DATAFLOW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7340" y="8663964"/>
            <a:ext cx="12530479" cy="804619"/>
            <a:chOff x="0" y="0"/>
            <a:chExt cx="632894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942" cy="406400"/>
            </a:xfrm>
            <a:custGeom>
              <a:avLst/>
              <a:gdLst/>
              <a:ahLst/>
              <a:cxnLst/>
              <a:rect r="r" b="b" t="t" l="l"/>
              <a:pathLst>
                <a:path h="406400" w="6328942">
                  <a:moveTo>
                    <a:pt x="6125742" y="0"/>
                  </a:moveTo>
                  <a:cubicBezTo>
                    <a:pt x="6237966" y="0"/>
                    <a:pt x="6328942" y="90976"/>
                    <a:pt x="6328942" y="203200"/>
                  </a:cubicBezTo>
                  <a:cubicBezTo>
                    <a:pt x="6328942" y="315424"/>
                    <a:pt x="6237966" y="406400"/>
                    <a:pt x="6125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BF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32894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2897" y="8359164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28700" y="1028700"/>
            <a:ext cx="16428878" cy="0"/>
          </a:xfrm>
          <a:prstGeom prst="line">
            <a:avLst/>
          </a:prstGeom>
          <a:ln cap="flat" w="28575">
            <a:solidFill>
              <a:srgbClr val="202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899846" y="3032545"/>
            <a:ext cx="12538845" cy="33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sz="11057" b="true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Web</a:t>
            </a:r>
          </a:p>
          <a:p>
            <a:pPr algn="ctr">
              <a:lnSpc>
                <a:spcPts val="13269"/>
              </a:lnSpc>
            </a:pPr>
            <a:r>
              <a:rPr lang="en-US" b="true" sz="11057">
                <a:solidFill>
                  <a:srgbClr val="202124"/>
                </a:solidFill>
                <a:latin typeface="Garet Bold"/>
                <a:ea typeface="Garet Bold"/>
                <a:cs typeface="Garet Bold"/>
                <a:sym typeface="Garet Bold"/>
              </a:rPr>
              <a:t>Scrapping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29355">
            <a:off x="15033193" y="2288091"/>
            <a:ext cx="1980925" cy="2539647"/>
          </a:xfrm>
          <a:custGeom>
            <a:avLst/>
            <a:gdLst/>
            <a:ahLst/>
            <a:cxnLst/>
            <a:rect r="r" b="b" t="t" l="l"/>
            <a:pathLst>
              <a:path h="2539647" w="1980925">
                <a:moveTo>
                  <a:pt x="0" y="0"/>
                </a:moveTo>
                <a:lnTo>
                  <a:pt x="1980925" y="0"/>
                </a:lnTo>
                <a:lnTo>
                  <a:pt x="1980925" y="2539647"/>
                </a:lnTo>
                <a:lnTo>
                  <a:pt x="0" y="253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8859">
            <a:off x="378386" y="2114708"/>
            <a:ext cx="3196199" cy="1785876"/>
          </a:xfrm>
          <a:custGeom>
            <a:avLst/>
            <a:gdLst/>
            <a:ahLst/>
            <a:cxnLst/>
            <a:rect r="r" b="b" t="t" l="l"/>
            <a:pathLst>
              <a:path h="1785876" w="3196199">
                <a:moveTo>
                  <a:pt x="0" y="0"/>
                </a:moveTo>
                <a:lnTo>
                  <a:pt x="3196199" y="0"/>
                </a:lnTo>
                <a:lnTo>
                  <a:pt x="3196199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1735">
            <a:off x="335198" y="6336627"/>
            <a:ext cx="2824298" cy="1699714"/>
          </a:xfrm>
          <a:custGeom>
            <a:avLst/>
            <a:gdLst/>
            <a:ahLst/>
            <a:cxnLst/>
            <a:rect r="r" b="b" t="t" l="l"/>
            <a:pathLst>
              <a:path h="1699714" w="2824298">
                <a:moveTo>
                  <a:pt x="0" y="0"/>
                </a:moveTo>
                <a:lnTo>
                  <a:pt x="2824298" y="0"/>
                </a:lnTo>
                <a:lnTo>
                  <a:pt x="2824298" y="1699714"/>
                </a:lnTo>
                <a:lnTo>
                  <a:pt x="0" y="1699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DAGR-soNMBc</dc:identifier>
  <dcterms:modified xsi:type="dcterms:W3CDTF">2011-08-01T06:04:30Z</dcterms:modified>
  <cp:revision>1</cp:revision>
  <dc:title>Data Engineering Project </dc:title>
</cp:coreProperties>
</file>